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7" r:id="rId2"/>
    <p:sldId id="269" r:id="rId3"/>
    <p:sldId id="264" r:id="rId4"/>
    <p:sldId id="270" r:id="rId5"/>
    <p:sldId id="271" r:id="rId6"/>
    <p:sldId id="272" r:id="rId7"/>
    <p:sldId id="273" r:id="rId8"/>
    <p:sldId id="274" r:id="rId9"/>
    <p:sldId id="27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33"/>
    <p:restoredTop sz="94509"/>
  </p:normalViewPr>
  <p:slideViewPr>
    <p:cSldViewPr snapToGrid="0">
      <p:cViewPr varScale="1">
        <p:scale>
          <a:sx n="113" d="100"/>
          <a:sy n="113" d="100"/>
        </p:scale>
        <p:origin x="6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8F933-43EB-434A-BFAC-743303639DFA}" type="datetimeFigureOut">
              <a:rPr lang="en-US" smtClean="0"/>
              <a:t>1/29/25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E9F470-CD6B-6C4E-AE09-93498B967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228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D427F-0230-447C-B470-A29F9A0A1D23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6247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www.researchgate.net</a:t>
            </a:r>
            <a:r>
              <a:rPr lang="en-US" dirty="0"/>
              <a:t>/publication/361262993_Deep_learning-based_defect_classification_and_detection_in_SEM_images/</a:t>
            </a:r>
            <a:r>
              <a:rPr lang="en-US" dirty="0" err="1"/>
              <a:t>figures?lo</a:t>
            </a:r>
            <a:r>
              <a:rPr lang="en-US" dirty="0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9F470-CD6B-6C4E-AE09-93498B9677F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332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F62CA-ED4A-92DE-87CF-A7932AFCB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4BA79A-0DA6-C96E-6220-59A037432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9338C-A434-CF0F-D80F-611E821C0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C5429-5490-5B44-BDA9-003C903D4926}" type="datetimeFigureOut">
              <a:rPr lang="en-US" smtClean="0"/>
              <a:t>1/29/25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6CD77-0885-1E83-2CB0-242421D2B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B6CD4-5CCD-631D-422A-352E23144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D0993-570D-424E-B0AE-E5C824964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63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80B62-7703-ECBA-C065-9379E8AC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3C5C51-697D-193B-8297-F8A70DF124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4C3DE-1EFF-5919-D404-0E4066803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C5429-5490-5B44-BDA9-003C903D4926}" type="datetimeFigureOut">
              <a:rPr lang="en-US" smtClean="0"/>
              <a:t>1/29/25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A552F-0CF8-CD1F-9E01-E0FAC959A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A5784-2F80-EAE1-39EB-50181EE66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D0993-570D-424E-B0AE-E5C824964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323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5F912B-D23D-A1DE-6816-F0D07B534C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C0035E-AB5F-A5C7-EC67-74F39C8937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D9033-32CC-D820-BCE1-2012DF017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C5429-5490-5B44-BDA9-003C903D4926}" type="datetimeFigureOut">
              <a:rPr lang="en-US" smtClean="0"/>
              <a:t>1/29/25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6DB5C-B0C4-4C01-0166-A74791F18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538DD-FD7F-4A97-D69D-CE6D89BFF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D0993-570D-424E-B0AE-E5C824964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94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20848-08F8-780B-CD03-C3A3A2C71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E6830-06C2-E850-CD42-2E301A607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CDE9F-07A1-DFCF-E8B2-B91FB719A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C5429-5490-5B44-BDA9-003C903D4926}" type="datetimeFigureOut">
              <a:rPr lang="en-US" smtClean="0"/>
              <a:t>1/29/25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DF3E7-4BEE-6B74-9C23-B43403A7F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9B9DE-1B0A-9B81-E8FD-F5EAA1BC0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D0993-570D-424E-B0AE-E5C824964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414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DE208-1DFE-66EC-1BF4-633742483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38549B-AEA3-DD15-1F19-B6B508882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BFE52-B507-9C07-D2D2-72D711F6E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C5429-5490-5B44-BDA9-003C903D4926}" type="datetimeFigureOut">
              <a:rPr lang="en-US" smtClean="0"/>
              <a:t>1/29/25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AD73A-7FF4-65FA-A0A3-CCAD35B69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C4508-C414-917E-1CF6-817DE036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D0993-570D-424E-B0AE-E5C824964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763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6E018-7AE6-8669-10D7-1CBE4D982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0C539-691F-9059-1CE0-5D3DEB2853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54F070-2D2D-BB71-40AF-D337BB452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DC7EC-6757-D71F-F936-02E476782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C5429-5490-5B44-BDA9-003C903D4926}" type="datetimeFigureOut">
              <a:rPr lang="en-US" smtClean="0"/>
              <a:t>1/29/25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B68FA7-6967-801D-1DA7-813E7C208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6E5CBB-4F5E-DC44-7849-DC22EB799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D0993-570D-424E-B0AE-E5C824964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766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91B77-AA58-554F-E5BE-B337BB222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568F4F-85A5-AED9-195E-19F90C0BFA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002454-4FBD-3C35-280C-3C1818AC3A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6726FA-495A-8AEE-F1FA-60DE70879F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0CFF11-9859-3741-7D2D-FB095C0DA2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F96496-5A62-69F4-6F88-F17BD6C76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C5429-5490-5B44-BDA9-003C903D4926}" type="datetimeFigureOut">
              <a:rPr lang="en-US" smtClean="0"/>
              <a:t>1/29/25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427675-3D71-AD06-850D-F23A3418A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F094F1-BECD-D2A7-9BF3-C2AB5E680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D0993-570D-424E-B0AE-E5C824964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98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ADA99-D679-65EA-6E4F-7D1A753A7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A579D2-49E8-D611-1C7F-D1E7F76D1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C5429-5490-5B44-BDA9-003C903D4926}" type="datetimeFigureOut">
              <a:rPr lang="en-US" smtClean="0"/>
              <a:t>1/29/25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520DDA-3C65-D70C-0281-2A37737CF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A02B13-5043-9DE4-4C4B-85396985A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D0993-570D-424E-B0AE-E5C824964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20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AB5235-8E5C-CC62-48B3-9C6C4A75C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C5429-5490-5B44-BDA9-003C903D4926}" type="datetimeFigureOut">
              <a:rPr lang="en-US" smtClean="0"/>
              <a:t>1/29/25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B5A845-1438-4A29-7AB9-A13D47D2A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2177AF-4AA1-793F-A897-78F749697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D0993-570D-424E-B0AE-E5C824964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896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4923F-CABD-8C10-032A-12CB3B508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1A738-FC35-B53B-B9FF-103DA737B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5B52C8-C03C-6438-1198-7B4D24C868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3F7358-D8A6-E23C-1EC0-84AEC2DA0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C5429-5490-5B44-BDA9-003C903D4926}" type="datetimeFigureOut">
              <a:rPr lang="en-US" smtClean="0"/>
              <a:t>1/29/25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CC88FC-760B-38E0-7D43-51EA018A9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51E1D3-E4ED-E734-B781-8174650C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D0993-570D-424E-B0AE-E5C824964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4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6C59F-E791-D041-01B3-996E158A9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A30E5F-A501-780C-A2A9-31A0D6645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EC7B37-ADF1-E757-0EDA-02F96025C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CDADC-1AB7-DA47-BF82-DA7B2E042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C5429-5490-5B44-BDA9-003C903D4926}" type="datetimeFigureOut">
              <a:rPr lang="en-US" smtClean="0"/>
              <a:t>1/29/25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B88A23-A1C8-3AEB-E45D-4A51BDD97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6AEA4B-9790-33E7-2262-1D006D15E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D0993-570D-424E-B0AE-E5C824964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837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6E8E8E-B68F-4AA7-1E94-AA8809DCA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94F4C5-D9AA-013B-1B14-1BEA2FE8F2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7A4FF-8487-A533-C0AA-3D959A90A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5C5429-5490-5B44-BDA9-003C903D4926}" type="datetimeFigureOut">
              <a:rPr lang="en-US" smtClean="0"/>
              <a:t>1/29/25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609A4-4F70-D776-7CF9-3A5495A019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C3FF4-DE90-3889-618B-5FE7E31559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FD0993-570D-424E-B0AE-E5C824964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985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0DF322-C5DC-45D9-DBCE-3262B714EB0C}"/>
              </a:ext>
            </a:extLst>
          </p:cNvPr>
          <p:cNvSpPr txBox="1"/>
          <p:nvPr/>
        </p:nvSpPr>
        <p:spPr>
          <a:xfrm>
            <a:off x="86742" y="2035216"/>
            <a:ext cx="117204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bg1"/>
                </a:solidFill>
              </a:rPr>
              <a:t>Automated feature and defect analysis for semiconductors materials</a:t>
            </a:r>
            <a:endParaRPr lang="en-US" sz="4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6" name="Picture 2" descr="Student Affairs Section -IIT Mandi">
            <a:extLst>
              <a:ext uri="{FF2B5EF4-FFF2-40B4-BE49-F238E27FC236}">
                <a16:creationId xmlns:a16="http://schemas.microsoft.com/office/drawing/2014/main" id="{3F62AB14-2967-0598-E7C8-21CE28849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4" y="71893"/>
            <a:ext cx="1785501" cy="143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8A47AC5-434A-E40A-BA7C-5523C5734BCD}"/>
              </a:ext>
            </a:extLst>
          </p:cNvPr>
          <p:cNvCxnSpPr>
            <a:cxnSpLocks/>
          </p:cNvCxnSpPr>
          <p:nvPr/>
        </p:nvCxnSpPr>
        <p:spPr>
          <a:xfrm>
            <a:off x="175264" y="3945621"/>
            <a:ext cx="10827416" cy="25062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/>
                </a:gs>
                <a:gs pos="43000">
                  <a:schemeClr val="accent2">
                    <a:lumMod val="75000"/>
                  </a:schemeClr>
                </a:gs>
                <a:gs pos="76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631B3C6-E6DD-1F90-5DB2-87A266C4A476}"/>
              </a:ext>
            </a:extLst>
          </p:cNvPr>
          <p:cNvSpPr txBox="1"/>
          <p:nvPr/>
        </p:nvSpPr>
        <p:spPr>
          <a:xfrm>
            <a:off x="383923" y="5633956"/>
            <a:ext cx="15768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DP Project</a:t>
            </a:r>
          </a:p>
          <a:p>
            <a:r>
              <a:rPr lang="en-US" dirty="0">
                <a:solidFill>
                  <a:schemeClr val="bg1"/>
                </a:solidFill>
              </a:rPr>
              <a:t>29 Jan 2025</a:t>
            </a:r>
          </a:p>
        </p:txBody>
      </p:sp>
    </p:spTree>
    <p:extLst>
      <p:ext uri="{BB962C8B-B14F-4D97-AF65-F5344CB8AC3E}">
        <p14:creationId xmlns:p14="http://schemas.microsoft.com/office/powerpoint/2010/main" val="848944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81B6CB-D294-7BDC-440D-BA65301C5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84C3B2-D081-4610-6B99-CD4F3053CB10}"/>
              </a:ext>
            </a:extLst>
          </p:cNvPr>
          <p:cNvCxnSpPr>
            <a:cxnSpLocks/>
          </p:cNvCxnSpPr>
          <p:nvPr/>
        </p:nvCxnSpPr>
        <p:spPr>
          <a:xfrm>
            <a:off x="0" y="825231"/>
            <a:ext cx="10827416" cy="25062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/>
                </a:gs>
                <a:gs pos="43000">
                  <a:schemeClr val="accent2">
                    <a:lumMod val="75000"/>
                  </a:schemeClr>
                </a:gs>
                <a:gs pos="76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CAF8C6D-96FD-18EA-41D1-DEB1F1258CC6}"/>
              </a:ext>
            </a:extLst>
          </p:cNvPr>
          <p:cNvSpPr txBox="1"/>
          <p:nvPr/>
        </p:nvSpPr>
        <p:spPr>
          <a:xfrm>
            <a:off x="80010" y="199124"/>
            <a:ext cx="8983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b="1" dirty="0">
                <a:solidFill>
                  <a:schemeClr val="bg1"/>
                </a:solidFill>
              </a:rPr>
              <a:t>Zoom in on the chip in </a:t>
            </a:r>
            <a:r>
              <a:rPr lang="pl-PL" sz="3200" b="1" dirty="0" err="1">
                <a:solidFill>
                  <a:schemeClr val="bg1"/>
                </a:solidFill>
              </a:rPr>
              <a:t>your</a:t>
            </a:r>
            <a:r>
              <a:rPr lang="pl-PL" sz="3200" b="1" dirty="0">
                <a:solidFill>
                  <a:schemeClr val="bg1"/>
                </a:solidFill>
              </a:rPr>
              <a:t> smartphone (ASML)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6" name="videoplayback">
            <a:hlinkClick r:id="" action="ppaction://media"/>
            <a:extLst>
              <a:ext uri="{FF2B5EF4-FFF2-40B4-BE49-F238E27FC236}">
                <a16:creationId xmlns:a16="http://schemas.microsoft.com/office/drawing/2014/main" id="{5CB30366-C562-48EE-EA44-5C29A1E3E1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7576" y="1014735"/>
            <a:ext cx="10149840" cy="570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35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3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DABBC1-DC97-5B4F-968F-E610D156C15D}"/>
              </a:ext>
            </a:extLst>
          </p:cNvPr>
          <p:cNvSpPr/>
          <p:nvPr/>
        </p:nvSpPr>
        <p:spPr>
          <a:xfrm>
            <a:off x="0" y="-13252"/>
            <a:ext cx="12192000" cy="6891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b="1" dirty="0">
                <a:latin typeface="Helvetica" pitchFamily="2" charset="0"/>
              </a:rPr>
              <a:t>Photolithography | Overview </a:t>
            </a:r>
            <a:endParaRPr lang="en-US" sz="3000" b="1" dirty="0">
              <a:latin typeface="Helvetica" pitchFamily="2" charset="0"/>
            </a:endParaRPr>
          </a:p>
        </p:txBody>
      </p:sp>
      <p:pic>
        <p:nvPicPr>
          <p:cNvPr id="1026" name="Picture 2" descr="Photolithography - an overview | ScienceDirect Topics">
            <a:extLst>
              <a:ext uri="{FF2B5EF4-FFF2-40B4-BE49-F238E27FC236}">
                <a16:creationId xmlns:a16="http://schemas.microsoft.com/office/drawing/2014/main" id="{5B295043-0E20-4D4B-FD7B-0F2CAD614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850" y="1246063"/>
            <a:ext cx="7039610" cy="486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2061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F3133C-465A-BAC9-265B-591A8756D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CED177-FDE0-EE90-B514-18A9839062A4}"/>
              </a:ext>
            </a:extLst>
          </p:cNvPr>
          <p:cNvCxnSpPr>
            <a:cxnSpLocks/>
          </p:cNvCxnSpPr>
          <p:nvPr/>
        </p:nvCxnSpPr>
        <p:spPr>
          <a:xfrm>
            <a:off x="0" y="825231"/>
            <a:ext cx="10827416" cy="25062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/>
                </a:gs>
                <a:gs pos="43000">
                  <a:schemeClr val="accent2">
                    <a:lumMod val="75000"/>
                  </a:schemeClr>
                </a:gs>
                <a:gs pos="76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825A450-4418-67D4-E31D-18C23AEE9E12}"/>
              </a:ext>
            </a:extLst>
          </p:cNvPr>
          <p:cNvSpPr txBox="1"/>
          <p:nvPr/>
        </p:nvSpPr>
        <p:spPr>
          <a:xfrm>
            <a:off x="143072" y="96679"/>
            <a:ext cx="1829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Defects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7DB467-7F4C-1EEF-A756-02941E52B61C}"/>
              </a:ext>
            </a:extLst>
          </p:cNvPr>
          <p:cNvSpPr txBox="1"/>
          <p:nvPr/>
        </p:nvSpPr>
        <p:spPr>
          <a:xfrm>
            <a:off x="516913" y="1173959"/>
            <a:ext cx="9340827" cy="2255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Defects are random in nature, and they cause yield loss (kill device)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Defects: particles, contamination, scratches, </a:t>
            </a:r>
            <a:r>
              <a:rPr lang="en-US" sz="2400" b="1" dirty="0">
                <a:solidFill>
                  <a:schemeClr val="accent2"/>
                </a:solidFill>
              </a:rPr>
              <a:t>lithography process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Classify them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Defect analysis (scanning electron microscopy)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6FF7C1-0121-B74E-9F9C-7226E4633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570" y="3699162"/>
            <a:ext cx="3736340" cy="2910034"/>
          </a:xfrm>
          <a:prstGeom prst="rect">
            <a:avLst/>
          </a:prstGeom>
        </p:spPr>
      </p:pic>
      <p:pic>
        <p:nvPicPr>
          <p:cNvPr id="1026" name="Picture 2" descr="The Petro Post » Microns and Micron Ratings: What Every Fuel Site Operator  Needs to Know - The Petro Post">
            <a:extLst>
              <a:ext uri="{FF2B5EF4-FFF2-40B4-BE49-F238E27FC236}">
                <a16:creationId xmlns:a16="http://schemas.microsoft.com/office/drawing/2014/main" id="{F76362C8-CAE3-DF23-00E6-5ED65DC78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805" y="3752666"/>
            <a:ext cx="4450568" cy="267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81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F0D5F1-A829-6613-5981-79EB876BE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F19E6F-343C-B0C8-FEDA-04B6024E2462}"/>
              </a:ext>
            </a:extLst>
          </p:cNvPr>
          <p:cNvCxnSpPr>
            <a:cxnSpLocks/>
          </p:cNvCxnSpPr>
          <p:nvPr/>
        </p:nvCxnSpPr>
        <p:spPr>
          <a:xfrm>
            <a:off x="0" y="825231"/>
            <a:ext cx="10827416" cy="25062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/>
                </a:gs>
                <a:gs pos="43000">
                  <a:schemeClr val="accent2">
                    <a:lumMod val="75000"/>
                  </a:schemeClr>
                </a:gs>
                <a:gs pos="76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31EA70-B32B-6BB9-C1B5-80574EFD89A6}"/>
              </a:ext>
            </a:extLst>
          </p:cNvPr>
          <p:cNvSpPr txBox="1"/>
          <p:nvPr/>
        </p:nvSpPr>
        <p:spPr>
          <a:xfrm>
            <a:off x="143072" y="96679"/>
            <a:ext cx="1829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Defects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59A61E4-F393-DB15-5C3D-71DB68E93A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732"/>
          <a:stretch/>
        </p:blipFill>
        <p:spPr bwMode="auto">
          <a:xfrm>
            <a:off x="664351" y="1147636"/>
            <a:ext cx="10163065" cy="473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EB788D-EA1F-0F81-26CB-FCA8A6437E2E}"/>
              </a:ext>
            </a:extLst>
          </p:cNvPr>
          <p:cNvSpPr txBox="1"/>
          <p:nvPr/>
        </p:nvSpPr>
        <p:spPr>
          <a:xfrm>
            <a:off x="2797052" y="5981257"/>
            <a:ext cx="2041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Bridge defect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D42A0C-A174-1B5B-911A-82923F4C981B}"/>
              </a:ext>
            </a:extLst>
          </p:cNvPr>
          <p:cNvSpPr/>
          <p:nvPr/>
        </p:nvSpPr>
        <p:spPr>
          <a:xfrm>
            <a:off x="3157538" y="3126105"/>
            <a:ext cx="548640" cy="605790"/>
          </a:xfrm>
          <a:prstGeom prst="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DAD3F1-B12F-D834-F975-7AC346D0F3CF}"/>
              </a:ext>
            </a:extLst>
          </p:cNvPr>
          <p:cNvSpPr/>
          <p:nvPr/>
        </p:nvSpPr>
        <p:spPr>
          <a:xfrm>
            <a:off x="7684770" y="2484119"/>
            <a:ext cx="659130" cy="1673543"/>
          </a:xfrm>
          <a:prstGeom prst="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8E0854-A981-DF66-63F1-C8485069D13B}"/>
              </a:ext>
            </a:extLst>
          </p:cNvPr>
          <p:cNvSpPr txBox="1"/>
          <p:nvPr/>
        </p:nvSpPr>
        <p:spPr>
          <a:xfrm>
            <a:off x="6916176" y="5981257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Line-collapse</a:t>
            </a:r>
          </a:p>
        </p:txBody>
      </p:sp>
    </p:spTree>
    <p:extLst>
      <p:ext uri="{BB962C8B-B14F-4D97-AF65-F5344CB8AC3E}">
        <p14:creationId xmlns:p14="http://schemas.microsoft.com/office/powerpoint/2010/main" val="3262690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FB518B-F8CF-1458-9541-AEC7CA299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ADC962-DE88-D09B-F1AF-E4023E99406E}"/>
              </a:ext>
            </a:extLst>
          </p:cNvPr>
          <p:cNvCxnSpPr>
            <a:cxnSpLocks/>
          </p:cNvCxnSpPr>
          <p:nvPr/>
        </p:nvCxnSpPr>
        <p:spPr>
          <a:xfrm>
            <a:off x="0" y="825231"/>
            <a:ext cx="10827416" cy="25062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/>
                </a:gs>
                <a:gs pos="43000">
                  <a:schemeClr val="accent2">
                    <a:lumMod val="75000"/>
                  </a:schemeClr>
                </a:gs>
                <a:gs pos="76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EBC2553-F2DD-FB52-100B-FC3929BF72E2}"/>
              </a:ext>
            </a:extLst>
          </p:cNvPr>
          <p:cNvSpPr txBox="1"/>
          <p:nvPr/>
        </p:nvSpPr>
        <p:spPr>
          <a:xfrm>
            <a:off x="143072" y="96679"/>
            <a:ext cx="1829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Defects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F2C692-AB79-B2C9-88AB-BFDEFF5479C9}"/>
              </a:ext>
            </a:extLst>
          </p:cNvPr>
          <p:cNvSpPr txBox="1"/>
          <p:nvPr/>
        </p:nvSpPr>
        <p:spPr>
          <a:xfrm>
            <a:off x="5013876" y="5906208"/>
            <a:ext cx="2164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Gap defects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6F5DCE3-C6FA-0B93-1F8B-752CD9E594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10" r="2485" b="37573"/>
          <a:stretch/>
        </p:blipFill>
        <p:spPr bwMode="auto">
          <a:xfrm>
            <a:off x="1202565" y="1266972"/>
            <a:ext cx="9631047" cy="453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378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107A39-AE75-6964-AC99-C9E588353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C628195-D93C-9338-648E-89F69E3F4E26}"/>
              </a:ext>
            </a:extLst>
          </p:cNvPr>
          <p:cNvCxnSpPr>
            <a:cxnSpLocks/>
          </p:cNvCxnSpPr>
          <p:nvPr/>
        </p:nvCxnSpPr>
        <p:spPr>
          <a:xfrm>
            <a:off x="0" y="825231"/>
            <a:ext cx="10827416" cy="25062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/>
                </a:gs>
                <a:gs pos="43000">
                  <a:schemeClr val="accent2">
                    <a:lumMod val="75000"/>
                  </a:schemeClr>
                </a:gs>
                <a:gs pos="76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5232D82-EAAA-DB2D-ACF4-D2931881CDC9}"/>
              </a:ext>
            </a:extLst>
          </p:cNvPr>
          <p:cNvSpPr txBox="1"/>
          <p:nvPr/>
        </p:nvSpPr>
        <p:spPr>
          <a:xfrm>
            <a:off x="143072" y="96679"/>
            <a:ext cx="1829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Defects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36CD38-5444-04E3-D6D1-6460E6C9BB4D}"/>
              </a:ext>
            </a:extLst>
          </p:cNvPr>
          <p:cNvSpPr txBox="1"/>
          <p:nvPr/>
        </p:nvSpPr>
        <p:spPr>
          <a:xfrm>
            <a:off x="4960621" y="5771159"/>
            <a:ext cx="2539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Bridge defects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365147-6BD7-A63E-5E3C-3FA580ACE0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414" t="67573" b="3877"/>
          <a:stretch/>
        </p:blipFill>
        <p:spPr>
          <a:xfrm>
            <a:off x="2633172" y="1355860"/>
            <a:ext cx="7239810" cy="423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94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D57267-C840-A92F-1BF5-9EFAFAC7E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638E0A-0D9E-8425-3F14-B3FFD53850BC}"/>
              </a:ext>
            </a:extLst>
          </p:cNvPr>
          <p:cNvCxnSpPr>
            <a:cxnSpLocks/>
          </p:cNvCxnSpPr>
          <p:nvPr/>
        </p:nvCxnSpPr>
        <p:spPr>
          <a:xfrm>
            <a:off x="0" y="825231"/>
            <a:ext cx="10827416" cy="25062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/>
                </a:gs>
                <a:gs pos="43000">
                  <a:schemeClr val="accent2">
                    <a:lumMod val="75000"/>
                  </a:schemeClr>
                </a:gs>
                <a:gs pos="76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B4EEA4D-2DF2-F93E-4FA8-0D257013EC5B}"/>
              </a:ext>
            </a:extLst>
          </p:cNvPr>
          <p:cNvSpPr txBox="1"/>
          <p:nvPr/>
        </p:nvSpPr>
        <p:spPr>
          <a:xfrm>
            <a:off x="143072" y="96679"/>
            <a:ext cx="1829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Defects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65F94-00A3-84E6-052B-FBC0E8FDB039}"/>
              </a:ext>
            </a:extLst>
          </p:cNvPr>
          <p:cNvSpPr txBox="1"/>
          <p:nvPr/>
        </p:nvSpPr>
        <p:spPr>
          <a:xfrm>
            <a:off x="4826101" y="6029265"/>
            <a:ext cx="2482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Contact holes</a:t>
            </a:r>
          </a:p>
        </p:txBody>
      </p:sp>
      <p:pic>
        <p:nvPicPr>
          <p:cNvPr id="5122" name="Picture 2" descr="Refer to caption">
            <a:extLst>
              <a:ext uri="{FF2B5EF4-FFF2-40B4-BE49-F238E27FC236}">
                <a16:creationId xmlns:a16="http://schemas.microsoft.com/office/drawing/2014/main" id="{811BCA7D-515D-478D-BC89-6CCDEFAE0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438" y="1370009"/>
            <a:ext cx="4750593" cy="440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26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D8D5DA-D5F0-7B3C-5543-EDB0DEEC3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B27A6E-D70A-35E2-120D-A8FE641BD057}"/>
              </a:ext>
            </a:extLst>
          </p:cNvPr>
          <p:cNvCxnSpPr>
            <a:cxnSpLocks/>
          </p:cNvCxnSpPr>
          <p:nvPr/>
        </p:nvCxnSpPr>
        <p:spPr>
          <a:xfrm>
            <a:off x="0" y="825231"/>
            <a:ext cx="10827416" cy="25062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/>
                </a:gs>
                <a:gs pos="43000">
                  <a:schemeClr val="accent2">
                    <a:lumMod val="75000"/>
                  </a:schemeClr>
                </a:gs>
                <a:gs pos="76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72B3EF2-B0C9-F455-3FEC-CAE6EADB35F3}"/>
              </a:ext>
            </a:extLst>
          </p:cNvPr>
          <p:cNvSpPr txBox="1"/>
          <p:nvPr/>
        </p:nvSpPr>
        <p:spPr>
          <a:xfrm>
            <a:off x="143072" y="96679"/>
            <a:ext cx="975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Line-edge &amp; line-width roughness (LER &amp; LWR)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02CA8C-5729-BB1C-413B-12EAF968C1DC}"/>
              </a:ext>
            </a:extLst>
          </p:cNvPr>
          <p:cNvSpPr txBox="1"/>
          <p:nvPr/>
        </p:nvSpPr>
        <p:spPr>
          <a:xfrm>
            <a:off x="516913" y="1173959"/>
            <a:ext cx="8454109" cy="1701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LER: lines of device features are not straight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LWR: distance between lines is not uniform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LER and LWR arise from the lithography and etching process</a:t>
            </a:r>
          </a:p>
        </p:txBody>
      </p:sp>
      <p:pic>
        <p:nvPicPr>
          <p:cNvPr id="6148" name="Picture 4" descr="Embracing Chaos: The Imperfect Art of Semiconductor Manufacturing And  Lithography – SemiAnalysis">
            <a:extLst>
              <a:ext uri="{FF2B5EF4-FFF2-40B4-BE49-F238E27FC236}">
                <a16:creationId xmlns:a16="http://schemas.microsoft.com/office/drawing/2014/main" id="{0A22BEBD-0681-B1A8-4728-A28C44F94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3426655"/>
            <a:ext cx="5799137" cy="274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6714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1482</TotalTime>
  <Words>148</Words>
  <Application>Microsoft Macintosh PowerPoint</Application>
  <PresentationFormat>Widescreen</PresentationFormat>
  <Paragraphs>26</Paragraphs>
  <Slides>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Neha Thakur</dc:creator>
  <cp:lastModifiedBy>Neha Thakur</cp:lastModifiedBy>
  <cp:revision>7</cp:revision>
  <dcterms:created xsi:type="dcterms:W3CDTF">2025-01-24T10:51:09Z</dcterms:created>
  <dcterms:modified xsi:type="dcterms:W3CDTF">2025-01-29T13:20:52Z</dcterms:modified>
</cp:coreProperties>
</file>